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notesMasterIdLst>
    <p:notesMasterId r:id="rId18"/>
  </p:notesMasterIdLst>
  <p:sldSz cx="14630400" cy="8229600"/>
  <p:notesSz cx="8229600" cy="14630400"/>
  <p:embeddedFontLst>
    <p:embeddedFont>
      <p:font typeface="Spline Sans"/>
      <p:regular r:id="rId23"/>
    </p:embeddedFont>
    <p:embeddedFont>
      <p:font typeface="Spline Sans"/>
      <p:regular r:id="rId24"/>
    </p:embeddedFont>
    <p:embeddedFont>
      <p:font typeface="Barlow"/>
      <p:regular r:id="rId25"/>
    </p:embeddedFont>
    <p:embeddedFont>
      <p:font typeface="Barlow"/>
      <p:regular r:id="rId26"/>
    </p:embeddedFont>
    <p:embeddedFont>
      <p:font typeface="Barlow"/>
      <p:regular r:id="rId27"/>
    </p:embeddedFont>
    <p:embeddedFont>
      <p:font typeface="Barlow"/>
      <p:regular r:id="rId28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23" Type="http://schemas.openxmlformats.org/officeDocument/2006/relationships/font" Target="fonts/font1.fntdata"/><Relationship Id="rId24" Type="http://schemas.openxmlformats.org/officeDocument/2006/relationships/font" Target="fonts/font2.fntdata"/><Relationship Id="rId25" Type="http://schemas.openxmlformats.org/officeDocument/2006/relationships/font" Target="fonts/font3.fntdata"/><Relationship Id="rId26" Type="http://schemas.openxmlformats.org/officeDocument/2006/relationships/font" Target="fonts/font4.fntdata"/><Relationship Id="rId27" Type="http://schemas.openxmlformats.org/officeDocument/2006/relationships/font" Target="fonts/font5.fntdata"/><Relationship Id="rId28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2-1.png"/><Relationship Id="rId2" Type="http://schemas.openxmlformats.org/officeDocument/2006/relationships/image" Target="../media/image-1012-2.png"/><Relationship Id="rId4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3-1.png"/><Relationship Id="rId2" Type="http://schemas.openxmlformats.org/officeDocument/2006/relationships/image" Target="../media/image-1013-2.png"/><Relationship Id="rId4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4-1.png"/><Relationship Id="rId2" Type="http://schemas.openxmlformats.org/officeDocument/2006/relationships/image" Target="../media/image-1014-2.png"/><Relationship Id="rId4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5-1.png"/><Relationship Id="rId2" Type="http://schemas.openxmlformats.org/officeDocument/2006/relationships/image" Target="../media/image-1015-2.png"/><Relationship Id="rId4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6-1.png"/><Relationship Id="rId2" Type="http://schemas.openxmlformats.org/officeDocument/2006/relationships/image" Target="../media/image-1016-2.png"/><Relationship Id="rId4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7-1.png"/><Relationship Id="rId2" Type="http://schemas.openxmlformats.org/officeDocument/2006/relationships/image" Target="../media/image-1017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slideLayout" Target="../slideLayouts/slideLayout11.xml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image" Target="../media/image-11-2.png"/><Relationship Id="rId3" Type="http://schemas.openxmlformats.org/officeDocument/2006/relationships/slideLayout" Target="../slideLayouts/slideLayout12.xml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image" Target="../media/image-12-2.png"/><Relationship Id="rId3" Type="http://schemas.openxmlformats.org/officeDocument/2006/relationships/image" Target="../media/image-12-3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-1.png"/><Relationship Id="rId2" Type="http://schemas.openxmlformats.org/officeDocument/2006/relationships/image" Target="../media/image-14-2.png"/><Relationship Id="rId3" Type="http://schemas.openxmlformats.org/officeDocument/2006/relationships/image" Target="../media/image-14-3.png"/><Relationship Id="rId4" Type="http://schemas.openxmlformats.org/officeDocument/2006/relationships/slideLayout" Target="../slideLayouts/slideLayout15.xml"/><Relationship Id="rId5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hyperlink" Target="https://www.sciencedirect.com/science/article/pii/S2405918825000030" TargetMode="External"/><Relationship Id="rId2" Type="http://schemas.openxmlformats.org/officeDocument/2006/relationships/hyperlink" Target="https://hal.science/hal-03668669v1/file/Market_Impact_Empirical_Evidence_Theory_and_Practice.pdf" TargetMode="External"/><Relationship Id="rId3" Type="http://schemas.openxmlformats.org/officeDocument/2006/relationships/hyperlink" Target="https://www.sciencedirect.com/science/article/pii/S0960077919300669" TargetMode="External"/><Relationship Id="rId4" Type="http://schemas.openxmlformats.org/officeDocument/2006/relationships/slideLayout" Target="../slideLayouts/slideLayout17.xml"/><Relationship Id="rId5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slideLayout" Target="../slideLayouts/slideLayout5.xml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slideLayout" Target="../slideLayouts/slideLayout9.xml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slideLayout" Target="../slideLayouts/slideLayout10.xml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991088"/>
            <a:ext cx="7902178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ST2 - Viral Propagation - EI DEX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864037" y="4170640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by the </a:t>
            </a:r>
            <a:pPr indent="0" marL="0">
              <a:lnSpc>
                <a:spcPts val="3100"/>
              </a:lnSpc>
              <a:buNone/>
            </a:pPr>
            <a:r>
              <a:rPr lang="en-US" sz="190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Ponzi Scheme Team</a:t>
            </a:r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: Thomas CHAUBIN, Adam DEBBAH, Bao LUGHERINI , Adrien TESTON, Amine LECHHEB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864037" y="4843343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endParaRPr lang="en-US" sz="19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9258" y="807244"/>
            <a:ext cx="5344001" cy="2986445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258" y="4028003"/>
            <a:ext cx="5344001" cy="2937629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29258" y="7199948"/>
            <a:ext cx="6331744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endParaRPr lang="en-US" sz="1600" dirty="0"/>
          </a:p>
        </p:txBody>
      </p:sp>
      <p:sp>
        <p:nvSpPr>
          <p:cNvPr id="5" name="Text 1"/>
          <p:cNvSpPr/>
          <p:nvPr/>
        </p:nvSpPr>
        <p:spPr>
          <a:xfrm>
            <a:off x="7577018" y="2539127"/>
            <a:ext cx="6331744" cy="17362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4550"/>
              </a:lnSpc>
              <a:buNone/>
            </a:pPr>
            <a:r>
              <a:rPr lang="en-US" sz="36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Liquidation on the market with the late introduction of degenerates </a:t>
            </a:r>
            <a:endParaRPr lang="en-US" sz="3600" dirty="0"/>
          </a:p>
        </p:txBody>
      </p:sp>
      <p:sp>
        <p:nvSpPr>
          <p:cNvPr id="6" name="Text 2"/>
          <p:cNvSpPr/>
          <p:nvPr/>
        </p:nvSpPr>
        <p:spPr>
          <a:xfrm>
            <a:off x="7577018" y="4483775"/>
            <a:ext cx="6331744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70 market makers and 10 swings traders are introduced : few liquidated traders</a:t>
            </a:r>
            <a:endParaRPr lang="en-US" sz="1600" dirty="0"/>
          </a:p>
        </p:txBody>
      </p:sp>
      <p:sp>
        <p:nvSpPr>
          <p:cNvPr id="7" name="Text 3"/>
          <p:cNvSpPr/>
          <p:nvPr/>
        </p:nvSpPr>
        <p:spPr>
          <a:xfrm>
            <a:off x="7577018" y="5223391"/>
            <a:ext cx="6331744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20 degenerates are introduced at step 60 : observation of a liquidation cascade</a:t>
            </a:r>
            <a:endParaRPr lang="en-US" sz="16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6162" y="803910"/>
            <a:ext cx="5324951" cy="2975848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162" y="4013121"/>
            <a:ext cx="5324951" cy="2958227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26162" y="7204710"/>
            <a:ext cx="6335911" cy="3319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endParaRPr lang="en-US" sz="1600" dirty="0"/>
          </a:p>
        </p:txBody>
      </p:sp>
      <p:sp>
        <p:nvSpPr>
          <p:cNvPr id="5" name="Text 1"/>
          <p:cNvSpPr/>
          <p:nvPr/>
        </p:nvSpPr>
        <p:spPr>
          <a:xfrm>
            <a:off x="7575947" y="2099786"/>
            <a:ext cx="6335911" cy="17291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4500"/>
              </a:lnSpc>
              <a:buNone/>
            </a:pPr>
            <a:r>
              <a:rPr lang="en-US" sz="36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Liquidation on the market with the late introduction of market makers</a:t>
            </a:r>
            <a:endParaRPr lang="en-US" sz="3600" dirty="0"/>
          </a:p>
        </p:txBody>
      </p:sp>
      <p:sp>
        <p:nvSpPr>
          <p:cNvPr id="6" name="Text 2"/>
          <p:cNvSpPr/>
          <p:nvPr/>
        </p:nvSpPr>
        <p:spPr>
          <a:xfrm>
            <a:off x="7575947" y="4036338"/>
            <a:ext cx="6335911" cy="13277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The number of liquidated traders rises sharply at the beginning, indicating a cascade of forced liquidations due to BTC price volatility. Traders who follow the crowd and trade in risky ways lead to great market instability.</a:t>
            </a:r>
            <a:endParaRPr lang="en-US" sz="1600" dirty="0"/>
          </a:p>
        </p:txBody>
      </p:sp>
      <p:sp>
        <p:nvSpPr>
          <p:cNvPr id="7" name="Text 3"/>
          <p:cNvSpPr/>
          <p:nvPr/>
        </p:nvSpPr>
        <p:spPr>
          <a:xfrm>
            <a:off x="7575947" y="5550813"/>
            <a:ext cx="6335911" cy="6638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However, the market volatility stabilises and starts decreasing when market makers are added the market. </a:t>
            </a:r>
            <a:endParaRPr lang="en-US" sz="16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306895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59274" y="3744635"/>
            <a:ext cx="6004322" cy="6819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350"/>
              </a:lnSpc>
              <a:buNone/>
            </a:pPr>
            <a:r>
              <a:rPr lang="en-US" sz="42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Our Proposed Solution: </a:t>
            </a:r>
            <a:endParaRPr lang="en-US" sz="42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274" y="4794885"/>
            <a:ext cx="613767" cy="61376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59274" y="5654159"/>
            <a:ext cx="5601891" cy="3408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Give Out  Free Risk Management Formations</a:t>
            </a:r>
            <a:endParaRPr lang="en-US" sz="2100" dirty="0"/>
          </a:p>
        </p:txBody>
      </p:sp>
      <p:sp>
        <p:nvSpPr>
          <p:cNvPr id="6" name="Text 2"/>
          <p:cNvSpPr/>
          <p:nvPr/>
        </p:nvSpPr>
        <p:spPr>
          <a:xfrm>
            <a:off x="859274" y="6142315"/>
            <a:ext cx="6271736" cy="3927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Educate clients on risk management :</a:t>
            </a:r>
            <a:endParaRPr lang="en-US" sz="1900" dirty="0"/>
          </a:p>
        </p:txBody>
      </p:sp>
      <p:sp>
        <p:nvSpPr>
          <p:cNvPr id="7" name="Text 3"/>
          <p:cNvSpPr/>
          <p:nvPr/>
        </p:nvSpPr>
        <p:spPr>
          <a:xfrm>
            <a:off x="859274" y="6682383"/>
            <a:ext cx="6271736" cy="3927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3050"/>
              </a:lnSpc>
              <a:buSzPct val="100000"/>
              <a:buChar char="•"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Use a leverage adapted to its wallet</a:t>
            </a:r>
            <a:endParaRPr lang="en-US" sz="1900" dirty="0"/>
          </a:p>
        </p:txBody>
      </p:sp>
      <p:sp>
        <p:nvSpPr>
          <p:cNvPr id="8" name="Text 4"/>
          <p:cNvSpPr/>
          <p:nvPr/>
        </p:nvSpPr>
        <p:spPr>
          <a:xfrm>
            <a:off x="859274" y="7161014"/>
            <a:ext cx="6271736" cy="3927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3050"/>
              </a:lnSpc>
              <a:buSzPct val="100000"/>
              <a:buChar char="•"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Place limit orders to prevent liquidation</a:t>
            </a:r>
            <a:endParaRPr lang="en-US" sz="190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9271" y="4794885"/>
            <a:ext cx="613767" cy="613767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499271" y="5654159"/>
            <a:ext cx="5172075" cy="3408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Introduction Of Low Risk Apetite Traders</a:t>
            </a:r>
            <a:endParaRPr lang="en-US" sz="2100" dirty="0"/>
          </a:p>
        </p:txBody>
      </p:sp>
      <p:sp>
        <p:nvSpPr>
          <p:cNvPr id="11" name="Text 6"/>
          <p:cNvSpPr/>
          <p:nvPr/>
        </p:nvSpPr>
        <p:spPr>
          <a:xfrm>
            <a:off x="7499271" y="6142315"/>
            <a:ext cx="6271855" cy="7855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The introduction of Market Makers, Swing Traders dilute Degenerates' influence.</a:t>
            </a:r>
            <a:endParaRPr lang="en-US" sz="1900" dirty="0"/>
          </a:p>
        </p:txBody>
      </p:sp>
      <p:sp>
        <p:nvSpPr>
          <p:cNvPr id="12" name="Text 7"/>
          <p:cNvSpPr/>
          <p:nvPr/>
        </p:nvSpPr>
        <p:spPr>
          <a:xfrm>
            <a:off x="7499271" y="7075170"/>
            <a:ext cx="6271855" cy="3927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Reduces the Cascade Liquidation effect, or even stops it.</a:t>
            </a:r>
            <a:endParaRPr lang="en-US" sz="19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134547"/>
            <a:ext cx="5676067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Validation and Testing</a:t>
            </a:r>
            <a:endParaRPr lang="en-US" sz="4300" dirty="0"/>
          </a:p>
        </p:txBody>
      </p:sp>
      <p:sp>
        <p:nvSpPr>
          <p:cNvPr id="3" name="Shape 1"/>
          <p:cNvSpPr/>
          <p:nvPr/>
        </p:nvSpPr>
        <p:spPr>
          <a:xfrm>
            <a:off x="864037" y="2314099"/>
            <a:ext cx="2150269" cy="1379696"/>
          </a:xfrm>
          <a:prstGeom prst="roundRect">
            <a:avLst>
              <a:gd name="adj" fmla="val 26842"/>
            </a:avLst>
          </a:prstGeom>
          <a:solidFill>
            <a:srgbClr val="0A081B"/>
          </a:solidFill>
          <a:ln w="30480">
            <a:solidFill>
              <a:srgbClr val="16FFBB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141333" y="2757011"/>
            <a:ext cx="133588" cy="493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850"/>
              </a:lnSpc>
              <a:buNone/>
            </a:pPr>
            <a:r>
              <a:rPr lang="en-US" sz="24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1</a:t>
            </a:r>
            <a:endParaRPr lang="en-US" sz="2400" dirty="0"/>
          </a:p>
        </p:txBody>
      </p:sp>
      <p:sp>
        <p:nvSpPr>
          <p:cNvPr id="5" name="Text 3"/>
          <p:cNvSpPr/>
          <p:nvPr/>
        </p:nvSpPr>
        <p:spPr>
          <a:xfrm>
            <a:off x="3261122" y="2560915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Backtesting</a:t>
            </a:r>
            <a:endParaRPr lang="en-US" sz="2150" dirty="0"/>
          </a:p>
        </p:txBody>
      </p:sp>
      <p:sp>
        <p:nvSpPr>
          <p:cNvPr id="6" name="Text 4"/>
          <p:cNvSpPr/>
          <p:nvPr/>
        </p:nvSpPr>
        <p:spPr>
          <a:xfrm>
            <a:off x="3261122" y="3051929"/>
            <a:ext cx="5229582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Analyze historical market data (alpha, volatility,…)</a:t>
            </a:r>
            <a:endParaRPr lang="en-US" sz="1900" dirty="0"/>
          </a:p>
        </p:txBody>
      </p:sp>
      <p:sp>
        <p:nvSpPr>
          <p:cNvPr id="7" name="Shape 5"/>
          <p:cNvSpPr/>
          <p:nvPr/>
        </p:nvSpPr>
        <p:spPr>
          <a:xfrm>
            <a:off x="3137654" y="3678555"/>
            <a:ext cx="10505361" cy="15240"/>
          </a:xfrm>
          <a:prstGeom prst="roundRect">
            <a:avLst>
              <a:gd name="adj" fmla="val 2430000"/>
            </a:avLst>
          </a:prstGeom>
          <a:solidFill>
            <a:srgbClr val="16FFBB"/>
          </a:solidFill>
          <a:ln/>
        </p:spPr>
      </p:sp>
      <p:sp>
        <p:nvSpPr>
          <p:cNvPr id="8" name="Shape 6"/>
          <p:cNvSpPr/>
          <p:nvPr/>
        </p:nvSpPr>
        <p:spPr>
          <a:xfrm>
            <a:off x="864037" y="3817144"/>
            <a:ext cx="4300657" cy="1379696"/>
          </a:xfrm>
          <a:prstGeom prst="roundRect">
            <a:avLst>
              <a:gd name="adj" fmla="val 26842"/>
            </a:avLst>
          </a:prstGeom>
          <a:solidFill>
            <a:srgbClr val="0A081B"/>
          </a:solidFill>
          <a:ln w="30480">
            <a:solidFill>
              <a:srgbClr val="29DDDA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1141333" y="4260056"/>
            <a:ext cx="171688" cy="493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850"/>
              </a:lnSpc>
              <a:buNone/>
            </a:pPr>
            <a:r>
              <a:rPr lang="en-US" sz="24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2</a:t>
            </a:r>
            <a:endParaRPr lang="en-US" sz="2400" dirty="0"/>
          </a:p>
        </p:txBody>
      </p:sp>
      <p:sp>
        <p:nvSpPr>
          <p:cNvPr id="10" name="Text 8"/>
          <p:cNvSpPr/>
          <p:nvPr/>
        </p:nvSpPr>
        <p:spPr>
          <a:xfrm>
            <a:off x="5411510" y="4063960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Simulation Testing</a:t>
            </a:r>
            <a:endParaRPr lang="en-US" sz="2150" dirty="0"/>
          </a:p>
        </p:txBody>
      </p:sp>
      <p:sp>
        <p:nvSpPr>
          <p:cNvPr id="11" name="Text 9"/>
          <p:cNvSpPr/>
          <p:nvPr/>
        </p:nvSpPr>
        <p:spPr>
          <a:xfrm>
            <a:off x="5411510" y="4554974"/>
            <a:ext cx="6000393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Simulate various market scenarios and contagion events</a:t>
            </a:r>
            <a:endParaRPr lang="en-US" sz="1900" dirty="0"/>
          </a:p>
        </p:txBody>
      </p:sp>
      <p:sp>
        <p:nvSpPr>
          <p:cNvPr id="12" name="Shape 10"/>
          <p:cNvSpPr/>
          <p:nvPr/>
        </p:nvSpPr>
        <p:spPr>
          <a:xfrm>
            <a:off x="5288042" y="5181600"/>
            <a:ext cx="8354973" cy="15240"/>
          </a:xfrm>
          <a:prstGeom prst="roundRect">
            <a:avLst>
              <a:gd name="adj" fmla="val 2430000"/>
            </a:avLst>
          </a:prstGeom>
          <a:solidFill>
            <a:srgbClr val="29DDDA"/>
          </a:solidFill>
          <a:ln/>
        </p:spPr>
      </p:sp>
      <p:sp>
        <p:nvSpPr>
          <p:cNvPr id="13" name="Shape 11"/>
          <p:cNvSpPr/>
          <p:nvPr/>
        </p:nvSpPr>
        <p:spPr>
          <a:xfrm>
            <a:off x="864037" y="5320189"/>
            <a:ext cx="6451163" cy="1774746"/>
          </a:xfrm>
          <a:prstGeom prst="roundRect">
            <a:avLst>
              <a:gd name="adj" fmla="val 20867"/>
            </a:avLst>
          </a:prstGeom>
          <a:solidFill>
            <a:srgbClr val="0A081B"/>
          </a:solidFill>
          <a:ln w="30480">
            <a:solidFill>
              <a:srgbClr val="37A7E7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1141333" y="5960626"/>
            <a:ext cx="180737" cy="493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850"/>
              </a:lnSpc>
              <a:buNone/>
            </a:pPr>
            <a:r>
              <a:rPr lang="en-US" sz="24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3</a:t>
            </a:r>
            <a:endParaRPr lang="en-US" sz="2400" dirty="0"/>
          </a:p>
        </p:txBody>
      </p:sp>
      <p:sp>
        <p:nvSpPr>
          <p:cNvPr id="15" name="Text 13"/>
          <p:cNvSpPr/>
          <p:nvPr/>
        </p:nvSpPr>
        <p:spPr>
          <a:xfrm>
            <a:off x="7562017" y="5567005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Pilot Implementation</a:t>
            </a:r>
            <a:endParaRPr lang="en-US" sz="2150" dirty="0"/>
          </a:p>
        </p:txBody>
      </p:sp>
      <p:sp>
        <p:nvSpPr>
          <p:cNvPr id="16" name="Text 14"/>
          <p:cNvSpPr/>
          <p:nvPr/>
        </p:nvSpPr>
        <p:spPr>
          <a:xfrm>
            <a:off x="7562017" y="6058019"/>
            <a:ext cx="5957530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Deploy the solution in a controlled environment (managed by parameters)</a:t>
            </a:r>
            <a:endParaRPr lang="en-US" sz="19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43677" y="662940"/>
            <a:ext cx="11871365" cy="6697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250"/>
              </a:lnSpc>
              <a:buNone/>
            </a:pPr>
            <a:r>
              <a:rPr lang="en-US" sz="42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Model Implementation :  areas for improvement</a:t>
            </a:r>
            <a:endParaRPr lang="en-US" sz="42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11567" y="1814751"/>
            <a:ext cx="2135505" cy="187737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4014073" y="2757726"/>
            <a:ext cx="130373" cy="4820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750"/>
              </a:lnSpc>
              <a:buNone/>
            </a:pPr>
            <a:r>
              <a:rPr lang="en-US" sz="23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1</a:t>
            </a:r>
            <a:endParaRPr lang="en-US" sz="2350" dirty="0"/>
          </a:p>
        </p:txBody>
      </p:sp>
      <p:sp>
        <p:nvSpPr>
          <p:cNvPr id="5" name="Text 2"/>
          <p:cNvSpPr/>
          <p:nvPr/>
        </p:nvSpPr>
        <p:spPr>
          <a:xfrm>
            <a:off x="5388054" y="2128004"/>
            <a:ext cx="3221712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Machine Learning Models</a:t>
            </a: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5388054" y="2607350"/>
            <a:ext cx="8157686" cy="7715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AI algorithms to analyze trading data and to optimize market indicators to optimize parameters  (alpha, volatility,…)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5207318" y="3707011"/>
            <a:ext cx="8519160" cy="15240"/>
          </a:xfrm>
          <a:prstGeom prst="roundRect">
            <a:avLst>
              <a:gd name="adj" fmla="val 2372874"/>
            </a:avLst>
          </a:prstGeom>
          <a:solidFill>
            <a:srgbClr val="16FFBB"/>
          </a:solidFill>
          <a:ln/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3814" y="3752374"/>
            <a:ext cx="4271129" cy="1877378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995618" y="4449961"/>
            <a:ext cx="167521" cy="4820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750"/>
              </a:lnSpc>
              <a:buNone/>
            </a:pPr>
            <a:r>
              <a:rPr lang="en-US" sz="23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2</a:t>
            </a:r>
            <a:endParaRPr lang="en-US" sz="2350" dirty="0"/>
          </a:p>
        </p:txBody>
      </p:sp>
      <p:sp>
        <p:nvSpPr>
          <p:cNvPr id="10" name="Text 6"/>
          <p:cNvSpPr/>
          <p:nvPr/>
        </p:nvSpPr>
        <p:spPr>
          <a:xfrm>
            <a:off x="6455926" y="3993356"/>
            <a:ext cx="3800118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Global market's dependencies</a:t>
            </a:r>
            <a:endParaRPr lang="en-US" sz="2100" dirty="0"/>
          </a:p>
        </p:txBody>
      </p:sp>
      <p:sp>
        <p:nvSpPr>
          <p:cNvPr id="11" name="Text 7"/>
          <p:cNvSpPr/>
          <p:nvPr/>
        </p:nvSpPr>
        <p:spPr>
          <a:xfrm>
            <a:off x="6455926" y="4472702"/>
            <a:ext cx="6530935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Introduce the dependence of other cryptocurrencies, of events</a:t>
            </a:r>
            <a:endParaRPr lang="en-US" sz="1850" dirty="0"/>
          </a:p>
        </p:txBody>
      </p:sp>
      <p:sp>
        <p:nvSpPr>
          <p:cNvPr id="12" name="Text 8"/>
          <p:cNvSpPr/>
          <p:nvPr/>
        </p:nvSpPr>
        <p:spPr>
          <a:xfrm>
            <a:off x="6455926" y="5003006"/>
            <a:ext cx="6530935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endParaRPr lang="en-US" sz="1850" dirty="0"/>
          </a:p>
        </p:txBody>
      </p:sp>
      <p:sp>
        <p:nvSpPr>
          <p:cNvPr id="13" name="Shape 9"/>
          <p:cNvSpPr/>
          <p:nvPr/>
        </p:nvSpPr>
        <p:spPr>
          <a:xfrm>
            <a:off x="6275189" y="5644634"/>
            <a:ext cx="7451288" cy="15240"/>
          </a:xfrm>
          <a:prstGeom prst="roundRect">
            <a:avLst>
              <a:gd name="adj" fmla="val 2372874"/>
            </a:avLst>
          </a:prstGeom>
          <a:solidFill>
            <a:srgbClr val="29DDDA"/>
          </a:solidFill>
          <a:ln/>
        </p:spPr>
      </p:sp>
      <p:pic>
        <p:nvPicPr>
          <p:cNvPr id="1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943" y="5689997"/>
            <a:ext cx="6406753" cy="1877378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3991094" y="6387584"/>
            <a:ext cx="176451" cy="4820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750"/>
              </a:lnSpc>
              <a:buNone/>
            </a:pPr>
            <a:r>
              <a:rPr lang="en-US" sz="23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3</a:t>
            </a:r>
            <a:endParaRPr lang="en-US" sz="2350" dirty="0"/>
          </a:p>
        </p:txBody>
      </p:sp>
      <p:sp>
        <p:nvSpPr>
          <p:cNvPr id="16" name="Text 11"/>
          <p:cNvSpPr/>
          <p:nvPr/>
        </p:nvSpPr>
        <p:spPr>
          <a:xfrm>
            <a:off x="7523678" y="5930979"/>
            <a:ext cx="5256133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Introduce realistics sets of trader profiles </a:t>
            </a:r>
            <a:endParaRPr lang="en-US" sz="2100" dirty="0"/>
          </a:p>
        </p:txBody>
      </p:sp>
      <p:sp>
        <p:nvSpPr>
          <p:cNvPr id="17" name="Text 12"/>
          <p:cNvSpPr/>
          <p:nvPr/>
        </p:nvSpPr>
        <p:spPr>
          <a:xfrm>
            <a:off x="7523678" y="6410325"/>
            <a:ext cx="5256133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Collect more comprehensive data on the market</a:t>
            </a:r>
            <a:endParaRPr lang="en-US" sz="1850" dirty="0"/>
          </a:p>
        </p:txBody>
      </p:sp>
      <p:sp>
        <p:nvSpPr>
          <p:cNvPr id="18" name="Text 13"/>
          <p:cNvSpPr/>
          <p:nvPr/>
        </p:nvSpPr>
        <p:spPr>
          <a:xfrm>
            <a:off x="7523678" y="6940629"/>
            <a:ext cx="5256133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endParaRPr lang="en-US" sz="185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954185" y="3771900"/>
            <a:ext cx="6722031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Thanks for your attention !</a:t>
            </a:r>
            <a:endParaRPr lang="en-US" sz="43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509718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Bibliography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864037" y="3689271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u="sng" dirty="0">
                <a:solidFill>
                  <a:srgbClr val="16FFBB"/>
                </a:solidFill>
                <a:latin typeface="Barlow" pitchFamily="34" charset="0"/>
                <a:ea typeface="Barlow" pitchFamily="34" charset="-122"/>
                <a:cs typeface="Barlow" pitchFamily="34" charset="-120"/>
                <a:hlinkClick r:id="rId1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https://www.sciencedirect.com/science/article/pii/S2405918825000030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864037" y="4170640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u="sng" dirty="0">
                <a:solidFill>
                  <a:srgbClr val="16FFBB"/>
                </a:solidFill>
                <a:latin typeface="Barlow" pitchFamily="34" charset="0"/>
                <a:ea typeface="Barlow" pitchFamily="34" charset="-122"/>
                <a:cs typeface="Barlow" pitchFamily="34" charset="-120"/>
                <a:hlinkClick r:id="rId2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https://hal.science/hal-03668669v1/file/Market_Impact_Empirical_Evidence_Theory_and_Practice.pdf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864037" y="4652010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u="sng" dirty="0">
                <a:solidFill>
                  <a:srgbClr val="16FFBB"/>
                </a:solidFill>
                <a:latin typeface="Barlow" pitchFamily="34" charset="0"/>
                <a:ea typeface="Barlow" pitchFamily="34" charset="-122"/>
                <a:cs typeface="Barlow" pitchFamily="34" charset="-120"/>
                <a:hlinkClick r:id="rId3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https://www.sciencedirect.com/science/article/pii/S0960077919300669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864037" y="5324713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endParaRPr lang="en-US" sz="19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238137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Overview:</a:t>
            </a:r>
            <a:endParaRPr lang="en-US" sz="4300" dirty="0"/>
          </a:p>
        </p:txBody>
      </p:sp>
      <p:sp>
        <p:nvSpPr>
          <p:cNvPr id="3" name="Shape 1"/>
          <p:cNvSpPr/>
          <p:nvPr/>
        </p:nvSpPr>
        <p:spPr>
          <a:xfrm>
            <a:off x="864037" y="3417689"/>
            <a:ext cx="4136231" cy="2573655"/>
          </a:xfrm>
          <a:prstGeom prst="roundRect">
            <a:avLst>
              <a:gd name="adj" fmla="val 14389"/>
            </a:avLst>
          </a:prstGeom>
          <a:solidFill>
            <a:srgbClr val="0A081B"/>
          </a:solidFill>
          <a:ln w="30480">
            <a:solidFill>
              <a:srgbClr val="16FFBB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141333" y="3694986"/>
            <a:ext cx="3581638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I. Context: Defining the Goal and the constraints</a:t>
            </a:r>
            <a:endParaRPr lang="en-US" sz="2150" dirty="0"/>
          </a:p>
        </p:txBody>
      </p:sp>
      <p:sp>
        <p:nvSpPr>
          <p:cNvPr id="5" name="Text 3"/>
          <p:cNvSpPr/>
          <p:nvPr/>
        </p:nvSpPr>
        <p:spPr>
          <a:xfrm>
            <a:off x="1141333" y="4528899"/>
            <a:ext cx="3581638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What are we trying to achieve?</a:t>
            </a:r>
            <a:endParaRPr lang="en-US" sz="1900" dirty="0"/>
          </a:p>
        </p:txBody>
      </p:sp>
      <p:sp>
        <p:nvSpPr>
          <p:cNvPr id="6" name="Shape 4"/>
          <p:cNvSpPr/>
          <p:nvPr/>
        </p:nvSpPr>
        <p:spPr>
          <a:xfrm>
            <a:off x="5247084" y="3417689"/>
            <a:ext cx="4136231" cy="2573655"/>
          </a:xfrm>
          <a:prstGeom prst="roundRect">
            <a:avLst>
              <a:gd name="adj" fmla="val 14389"/>
            </a:avLst>
          </a:prstGeom>
          <a:solidFill>
            <a:srgbClr val="0A081B"/>
          </a:solidFill>
          <a:ln w="30480">
            <a:solidFill>
              <a:srgbClr val="29DDDA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5524381" y="3694986"/>
            <a:ext cx="3581638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II. Simulation: Assessing Our Solution</a:t>
            </a:r>
            <a:endParaRPr lang="en-US" sz="2150" dirty="0"/>
          </a:p>
        </p:txBody>
      </p:sp>
      <p:sp>
        <p:nvSpPr>
          <p:cNvPr id="8" name="Text 6"/>
          <p:cNvSpPr/>
          <p:nvPr/>
        </p:nvSpPr>
        <p:spPr>
          <a:xfrm>
            <a:off x="5524381" y="4528899"/>
            <a:ext cx="3581638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How will we evaluate the effectiveness of our proposed solution?</a:t>
            </a:r>
            <a:endParaRPr lang="en-US" sz="1900" dirty="0"/>
          </a:p>
        </p:txBody>
      </p:sp>
      <p:sp>
        <p:nvSpPr>
          <p:cNvPr id="9" name="Shape 7"/>
          <p:cNvSpPr/>
          <p:nvPr/>
        </p:nvSpPr>
        <p:spPr>
          <a:xfrm>
            <a:off x="9630132" y="3417689"/>
            <a:ext cx="4136231" cy="2573655"/>
          </a:xfrm>
          <a:prstGeom prst="roundRect">
            <a:avLst>
              <a:gd name="adj" fmla="val 14389"/>
            </a:avLst>
          </a:prstGeom>
          <a:solidFill>
            <a:srgbClr val="0A081B"/>
          </a:solidFill>
          <a:ln w="30480">
            <a:solidFill>
              <a:srgbClr val="37A7E7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9907429" y="3694986"/>
            <a:ext cx="3581638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III. Solutions and Areas for Improvement</a:t>
            </a:r>
            <a:endParaRPr lang="en-US" sz="2150" dirty="0"/>
          </a:p>
        </p:txBody>
      </p:sp>
      <p:sp>
        <p:nvSpPr>
          <p:cNvPr id="11" name="Text 9"/>
          <p:cNvSpPr/>
          <p:nvPr/>
        </p:nvSpPr>
        <p:spPr>
          <a:xfrm>
            <a:off x="9907429" y="4528899"/>
            <a:ext cx="3581638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Detailing our approach and potential refinements.</a:t>
            </a:r>
            <a:endParaRPr lang="en-US" sz="19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15200" y="0"/>
            <a:ext cx="73152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1820108"/>
            <a:ext cx="5587127" cy="3429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Context : Mitigating Contagion and Herding on Crypto Trading Platforms (Perplex)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864037" y="5619393"/>
            <a:ext cx="55871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We analyze the problem, examine existing approaches, and propose a novel solution.</a:t>
            </a:r>
            <a:endParaRPr lang="en-US" sz="19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2485" y="654010"/>
            <a:ext cx="9340810" cy="6605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200"/>
              </a:lnSpc>
              <a:buNone/>
            </a:pPr>
            <a:r>
              <a:rPr lang="en-US" sz="41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The Contagion and Herding Challenge</a:t>
            </a:r>
            <a:endParaRPr lang="en-US" sz="41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2485" y="1790224"/>
            <a:ext cx="6073735" cy="375380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32485" y="5841325"/>
            <a:ext cx="2642830" cy="330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Rapid Contagion</a:t>
            </a:r>
            <a:endParaRPr lang="en-US" sz="2050" dirty="0"/>
          </a:p>
        </p:txBody>
      </p:sp>
      <p:sp>
        <p:nvSpPr>
          <p:cNvPr id="5" name="Text 2"/>
          <p:cNvSpPr/>
          <p:nvPr/>
        </p:nvSpPr>
        <p:spPr>
          <a:xfrm>
            <a:off x="832485" y="6314361"/>
            <a:ext cx="6304359" cy="761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Fast spread of market sentiment, trading activity across platforms → Amplified price fluctuations. 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832485" y="7218045"/>
            <a:ext cx="6304359" cy="380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Can be triggered by external events, news, or even rumors.</a:t>
            </a:r>
            <a:endParaRPr lang="en-US" sz="185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3556" y="1790224"/>
            <a:ext cx="6073735" cy="3753802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493556" y="5841325"/>
            <a:ext cx="2642830" cy="330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Herding Behavior</a:t>
            </a:r>
            <a:endParaRPr lang="en-US" sz="2050" dirty="0"/>
          </a:p>
        </p:txBody>
      </p:sp>
      <p:sp>
        <p:nvSpPr>
          <p:cNvPr id="9" name="Text 5"/>
          <p:cNvSpPr/>
          <p:nvPr/>
        </p:nvSpPr>
        <p:spPr>
          <a:xfrm>
            <a:off x="7493556" y="6314361"/>
            <a:ext cx="6304359" cy="380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→ Concentrated trading patterns and increased volatility. </a:t>
            </a:r>
            <a:endParaRPr lang="en-US" sz="1850" dirty="0"/>
          </a:p>
        </p:txBody>
      </p:sp>
      <p:sp>
        <p:nvSpPr>
          <p:cNvPr id="10" name="Text 6"/>
          <p:cNvSpPr/>
          <p:nvPr/>
        </p:nvSpPr>
        <p:spPr>
          <a:xfrm>
            <a:off x="7493556" y="6837521"/>
            <a:ext cx="6304359" cy="380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Can create bubbles and exacerbate crashes.</a:t>
            </a:r>
            <a:endParaRPr lang="en-US" sz="18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1930598"/>
            <a:ext cx="7381994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Our approach to the problem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864037" y="3264337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0A081B"/>
          </a:solidFill>
          <a:ln w="30480">
            <a:solidFill>
              <a:srgbClr val="16FFBB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70491" y="3377446"/>
            <a:ext cx="142399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1</a:t>
            </a:r>
            <a:endParaRPr lang="en-US" sz="2550" dirty="0"/>
          </a:p>
        </p:txBody>
      </p:sp>
      <p:sp>
        <p:nvSpPr>
          <p:cNvPr id="6" name="Text 3"/>
          <p:cNvSpPr/>
          <p:nvPr/>
        </p:nvSpPr>
        <p:spPr>
          <a:xfrm>
            <a:off x="1666280" y="3264337"/>
            <a:ext cx="2782372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Simulate a Crypto Market</a:t>
            </a:r>
            <a:endParaRPr lang="en-US" sz="2150" dirty="0"/>
          </a:p>
        </p:txBody>
      </p:sp>
      <p:sp>
        <p:nvSpPr>
          <p:cNvPr id="7" name="Text 4"/>
          <p:cNvSpPr/>
          <p:nvPr/>
        </p:nvSpPr>
        <p:spPr>
          <a:xfrm>
            <a:off x="1666280" y="4098250"/>
            <a:ext cx="2782372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With specific traders (Market Makers, etc.)</a:t>
            </a:r>
            <a:endParaRPr lang="en-US" sz="1900" dirty="0"/>
          </a:p>
        </p:txBody>
      </p:sp>
      <p:sp>
        <p:nvSpPr>
          <p:cNvPr id="8" name="Shape 5"/>
          <p:cNvSpPr/>
          <p:nvPr/>
        </p:nvSpPr>
        <p:spPr>
          <a:xfrm>
            <a:off x="4695468" y="3264337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0A081B"/>
          </a:solidFill>
          <a:ln w="30480">
            <a:solidFill>
              <a:srgbClr val="29DDDA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4881682" y="3377446"/>
            <a:ext cx="182999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2</a:t>
            </a:r>
            <a:endParaRPr lang="en-US" sz="2550" dirty="0"/>
          </a:p>
        </p:txBody>
      </p:sp>
      <p:sp>
        <p:nvSpPr>
          <p:cNvPr id="10" name="Text 7"/>
          <p:cNvSpPr/>
          <p:nvPr/>
        </p:nvSpPr>
        <p:spPr>
          <a:xfrm>
            <a:off x="5497711" y="3264337"/>
            <a:ext cx="2782372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Study propagation on the market</a:t>
            </a:r>
            <a:endParaRPr lang="en-US" sz="2150" dirty="0"/>
          </a:p>
        </p:txBody>
      </p:sp>
      <p:sp>
        <p:nvSpPr>
          <p:cNvPr id="11" name="Text 8"/>
          <p:cNvSpPr/>
          <p:nvPr/>
        </p:nvSpPr>
        <p:spPr>
          <a:xfrm>
            <a:off x="5497711" y="4098250"/>
            <a:ext cx="2782372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Like massive liquidation cascade </a:t>
            </a:r>
            <a:endParaRPr lang="en-US" sz="1900" dirty="0"/>
          </a:p>
        </p:txBody>
      </p:sp>
      <p:sp>
        <p:nvSpPr>
          <p:cNvPr id="12" name="Shape 9"/>
          <p:cNvSpPr/>
          <p:nvPr/>
        </p:nvSpPr>
        <p:spPr>
          <a:xfrm>
            <a:off x="864037" y="5412819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0A081B"/>
          </a:solidFill>
          <a:ln w="30480">
            <a:solidFill>
              <a:srgbClr val="37A7E7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1045369" y="5525929"/>
            <a:ext cx="192762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3</a:t>
            </a:r>
            <a:endParaRPr lang="en-US" sz="2550" dirty="0"/>
          </a:p>
        </p:txBody>
      </p:sp>
      <p:sp>
        <p:nvSpPr>
          <p:cNvPr id="14" name="Text 11"/>
          <p:cNvSpPr/>
          <p:nvPr/>
        </p:nvSpPr>
        <p:spPr>
          <a:xfrm>
            <a:off x="1666280" y="5412819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Mitigating </a:t>
            </a:r>
            <a:endParaRPr lang="en-US" sz="2150" dirty="0"/>
          </a:p>
        </p:txBody>
      </p:sp>
      <p:sp>
        <p:nvSpPr>
          <p:cNvPr id="15" name="Text 12"/>
          <p:cNvSpPr/>
          <p:nvPr/>
        </p:nvSpPr>
        <p:spPr>
          <a:xfrm>
            <a:off x="1666280" y="5903833"/>
            <a:ext cx="661368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Objective : mitigate and limit the spread of liquidation </a:t>
            </a:r>
            <a:endParaRPr lang="en-US" sz="19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7357" y="884396"/>
            <a:ext cx="7429738" cy="6010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700"/>
              </a:lnSpc>
              <a:buNone/>
            </a:pPr>
            <a:r>
              <a:rPr lang="en-US" sz="37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Cryptocurency Market Simulator</a:t>
            </a:r>
            <a:endParaRPr lang="en-US" sz="3750" dirty="0"/>
          </a:p>
        </p:txBody>
      </p:sp>
      <p:sp>
        <p:nvSpPr>
          <p:cNvPr id="4" name="Shape 1"/>
          <p:cNvSpPr/>
          <p:nvPr/>
        </p:nvSpPr>
        <p:spPr>
          <a:xfrm>
            <a:off x="757357" y="1809988"/>
            <a:ext cx="3706535" cy="2098715"/>
          </a:xfrm>
          <a:prstGeom prst="roundRect">
            <a:avLst>
              <a:gd name="adj" fmla="val 15466"/>
            </a:avLst>
          </a:prstGeom>
          <a:solidFill>
            <a:srgbClr val="0A081B"/>
          </a:solidFill>
          <a:ln w="22860">
            <a:solidFill>
              <a:srgbClr val="16FFBB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96553" y="2049185"/>
            <a:ext cx="2404348" cy="3003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Specific Traders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996553" y="2479358"/>
            <a:ext cx="3228142" cy="3462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Market Makers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996553" y="2901315"/>
            <a:ext cx="3228142" cy="3462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Degen Traders</a:t>
            </a:r>
            <a:endParaRPr lang="en-US" sz="1700" dirty="0"/>
          </a:p>
        </p:txBody>
      </p:sp>
      <p:sp>
        <p:nvSpPr>
          <p:cNvPr id="8" name="Text 5"/>
          <p:cNvSpPr/>
          <p:nvPr/>
        </p:nvSpPr>
        <p:spPr>
          <a:xfrm>
            <a:off x="996553" y="3323273"/>
            <a:ext cx="3228142" cy="3462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Swing Traders</a:t>
            </a:r>
            <a:endParaRPr lang="en-US" sz="1700" dirty="0"/>
          </a:p>
        </p:txBody>
      </p:sp>
      <p:sp>
        <p:nvSpPr>
          <p:cNvPr id="9" name="Shape 6"/>
          <p:cNvSpPr/>
          <p:nvPr/>
        </p:nvSpPr>
        <p:spPr>
          <a:xfrm>
            <a:off x="4680228" y="1809988"/>
            <a:ext cx="3706535" cy="2098715"/>
          </a:xfrm>
          <a:prstGeom prst="roundRect">
            <a:avLst>
              <a:gd name="adj" fmla="val 15466"/>
            </a:avLst>
          </a:prstGeom>
          <a:solidFill>
            <a:srgbClr val="0A081B"/>
          </a:solidFill>
          <a:ln w="22860">
            <a:solidFill>
              <a:srgbClr val="29DDDA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4919424" y="2049185"/>
            <a:ext cx="2404348" cy="3003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Auto Liquidation</a:t>
            </a:r>
            <a:endParaRPr lang="en-US" sz="1850" dirty="0"/>
          </a:p>
        </p:txBody>
      </p:sp>
      <p:sp>
        <p:nvSpPr>
          <p:cNvPr id="11" name="Text 8"/>
          <p:cNvSpPr/>
          <p:nvPr/>
        </p:nvSpPr>
        <p:spPr>
          <a:xfrm>
            <a:off x="4919424" y="2479358"/>
            <a:ext cx="3228142" cy="10387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Automatically liquidates the trader when his loss exceeds a certain threshold.</a:t>
            </a:r>
            <a:endParaRPr lang="en-US" sz="1700" dirty="0"/>
          </a:p>
        </p:txBody>
      </p:sp>
      <p:sp>
        <p:nvSpPr>
          <p:cNvPr id="12" name="Shape 9"/>
          <p:cNvSpPr/>
          <p:nvPr/>
        </p:nvSpPr>
        <p:spPr>
          <a:xfrm>
            <a:off x="757357" y="4125039"/>
            <a:ext cx="7629287" cy="3220164"/>
          </a:xfrm>
          <a:prstGeom prst="roundRect">
            <a:avLst>
              <a:gd name="adj" fmla="val 10080"/>
            </a:avLst>
          </a:prstGeom>
          <a:solidFill>
            <a:srgbClr val="0A081B"/>
          </a:solidFill>
          <a:ln w="22860">
            <a:solidFill>
              <a:srgbClr val="37A7E7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2756654" y="4364236"/>
            <a:ext cx="3630692" cy="3003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Square Root Law of Price Impact</a:t>
            </a:r>
            <a:endParaRPr lang="en-US" sz="1850" dirty="0"/>
          </a:p>
        </p:txBody>
      </p:sp>
      <p:pic>
        <p:nvPicPr>
          <p:cNvPr id="1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553" y="4907994"/>
            <a:ext cx="6267688" cy="1262182"/>
          </a:xfrm>
          <a:prstGeom prst="rect">
            <a:avLst/>
          </a:prstGeom>
        </p:spPr>
      </p:pic>
      <p:sp>
        <p:nvSpPr>
          <p:cNvPr id="15" name="Text 11"/>
          <p:cNvSpPr/>
          <p:nvPr/>
        </p:nvSpPr>
        <p:spPr>
          <a:xfrm>
            <a:off x="996553" y="6413540"/>
            <a:ext cx="7150894" cy="6924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Delta P is the impact on price, alpha is the volatility of the asset, V is the volume traded, L is the Liquidation Volume.</a:t>
            </a:r>
            <a:endParaRPr lang="en-US" sz="17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784860"/>
            <a:ext cx="6573917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Specific Traders Features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864037" y="1840944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b="1" u="sng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Market Makers:</a:t>
            </a:r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Low apetite for risk</a:t>
            </a: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864037" y="2322314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lvl="1" marL="6858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High trading frequency, provides liquidity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864037" y="2803684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lvl="1" marL="6858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Low Herd probability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864037" y="3285053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b="1" u="sng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Degenerate Traders:</a:t>
            </a:r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High-risk traders, aggressive positions</a:t>
            </a:r>
            <a:endParaRPr lang="en-US" sz="1900" dirty="0"/>
          </a:p>
        </p:txBody>
      </p:sp>
      <p:sp>
        <p:nvSpPr>
          <p:cNvPr id="8" name="Text 5"/>
          <p:cNvSpPr/>
          <p:nvPr/>
        </p:nvSpPr>
        <p:spPr>
          <a:xfrm>
            <a:off x="864037" y="3766423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lvl="1" marL="6858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Higher Leverage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864037" y="4247793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lvl="1" marL="6858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Less Trading but Panic Sells</a:t>
            </a:r>
            <a:endParaRPr lang="en-US" sz="1900" dirty="0"/>
          </a:p>
        </p:txBody>
      </p:sp>
      <p:sp>
        <p:nvSpPr>
          <p:cNvPr id="10" name="Text 7"/>
          <p:cNvSpPr/>
          <p:nvPr/>
        </p:nvSpPr>
        <p:spPr>
          <a:xfrm>
            <a:off x="864037" y="4729163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lvl="1" marL="6858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High Herd probability</a:t>
            </a:r>
            <a:endParaRPr lang="en-US" sz="1900" dirty="0"/>
          </a:p>
        </p:txBody>
      </p:sp>
      <p:sp>
        <p:nvSpPr>
          <p:cNvPr id="11" name="Text 8"/>
          <p:cNvSpPr/>
          <p:nvPr/>
        </p:nvSpPr>
        <p:spPr>
          <a:xfrm>
            <a:off x="864037" y="5210532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b="1" u="sng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Swing Traders:</a:t>
            </a:r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 Opportunists</a:t>
            </a:r>
            <a:endParaRPr lang="en-US" sz="1900" dirty="0"/>
          </a:p>
        </p:txBody>
      </p:sp>
      <p:sp>
        <p:nvSpPr>
          <p:cNvPr id="12" name="Text 9"/>
          <p:cNvSpPr/>
          <p:nvPr/>
        </p:nvSpPr>
        <p:spPr>
          <a:xfrm>
            <a:off x="864037" y="5691902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lvl="1" marL="6858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Medium Leverage</a:t>
            </a:r>
            <a:endParaRPr lang="en-US" sz="1900" dirty="0"/>
          </a:p>
        </p:txBody>
      </p:sp>
      <p:sp>
        <p:nvSpPr>
          <p:cNvPr id="13" name="Text 10"/>
          <p:cNvSpPr/>
          <p:nvPr/>
        </p:nvSpPr>
        <p:spPr>
          <a:xfrm>
            <a:off x="864037" y="6173272"/>
            <a:ext cx="74159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lvl="1" marL="6858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Trades frequently : Buys if Bullish Market, Sells if Bearish Market</a:t>
            </a:r>
            <a:endParaRPr lang="en-US" sz="1900" dirty="0"/>
          </a:p>
        </p:txBody>
      </p:sp>
      <p:sp>
        <p:nvSpPr>
          <p:cNvPr id="14" name="Text 11"/>
          <p:cNvSpPr/>
          <p:nvPr/>
        </p:nvSpPr>
        <p:spPr>
          <a:xfrm>
            <a:off x="864037" y="7049691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lvl="1" marL="6858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Medium Herd Probability</a:t>
            </a:r>
            <a:endParaRPr lang="en-US" sz="19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8065" y="556260"/>
            <a:ext cx="6521172" cy="5619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400"/>
              </a:lnSpc>
              <a:buNone/>
            </a:pPr>
            <a:r>
              <a:rPr lang="en-US" sz="35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Simulated Market  : a small test</a:t>
            </a:r>
            <a:endParaRPr lang="en-US" sz="35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25416" y="1649135"/>
            <a:ext cx="4925497" cy="373511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216819" y="5611773"/>
            <a:ext cx="5342692" cy="3371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Non Liquidated Trader Balances Over Time</a:t>
            </a:r>
            <a:endParaRPr lang="en-US" sz="2100" dirty="0"/>
          </a:p>
        </p:txBody>
      </p:sp>
      <p:sp>
        <p:nvSpPr>
          <p:cNvPr id="5" name="Text 2"/>
          <p:cNvSpPr/>
          <p:nvPr/>
        </p:nvSpPr>
        <p:spPr>
          <a:xfrm>
            <a:off x="708065" y="6151245"/>
            <a:ext cx="6360319" cy="6472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Trader balances react differently: Trader 3 remains stable, while Trader 2 fluctuates a lot and Trader 11 suffers heavy losses.</a:t>
            </a:r>
            <a:endParaRPr lang="en-US" sz="15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9637" y="1649135"/>
            <a:ext cx="5212080" cy="412218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569637" y="5998845"/>
            <a:ext cx="4348282" cy="3371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             10 Traders Correlated Actions</a:t>
            </a:r>
            <a:endParaRPr lang="en-US" sz="2100" dirty="0"/>
          </a:p>
        </p:txBody>
      </p:sp>
      <p:sp>
        <p:nvSpPr>
          <p:cNvPr id="8" name="Text 4"/>
          <p:cNvSpPr/>
          <p:nvPr/>
        </p:nvSpPr>
        <p:spPr>
          <a:xfrm>
            <a:off x="7569637" y="6538317"/>
            <a:ext cx="6360319" cy="3236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6 Market Makers : trade a lot, high correlation</a:t>
            </a:r>
            <a:endParaRPr lang="en-US" sz="1550" dirty="0"/>
          </a:p>
        </p:txBody>
      </p:sp>
      <p:sp>
        <p:nvSpPr>
          <p:cNvPr id="9" name="Text 5"/>
          <p:cNvSpPr/>
          <p:nvPr/>
        </p:nvSpPr>
        <p:spPr>
          <a:xfrm>
            <a:off x="7569637" y="6932652"/>
            <a:ext cx="6360319" cy="3236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2 Degenerates : trade less, might get liquidated</a:t>
            </a:r>
            <a:endParaRPr lang="en-US" sz="1550" dirty="0"/>
          </a:p>
        </p:txBody>
      </p:sp>
      <p:sp>
        <p:nvSpPr>
          <p:cNvPr id="10" name="Text 6"/>
          <p:cNvSpPr/>
          <p:nvPr/>
        </p:nvSpPr>
        <p:spPr>
          <a:xfrm>
            <a:off x="7569637" y="7326987"/>
            <a:ext cx="6360319" cy="3236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2 Swing Traders : often trade simultaneously</a:t>
            </a:r>
            <a:endParaRPr lang="en-US" sz="15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7479" y="618768"/>
            <a:ext cx="8077438" cy="625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900"/>
              </a:lnSpc>
              <a:buNone/>
            </a:pPr>
            <a:r>
              <a:rPr lang="en-US" sz="39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Simulated Market : a larger market</a:t>
            </a:r>
            <a:endParaRPr lang="en-US" sz="39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7479" y="1834396"/>
            <a:ext cx="5699165" cy="317361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943213" y="5261134"/>
            <a:ext cx="5941814" cy="3750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50"/>
              </a:lnSpc>
              <a:buNone/>
            </a:pPr>
            <a:r>
              <a:rPr lang="en-US" sz="23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Non Liquidated Trader Balances Over Time</a:t>
            </a:r>
            <a:endParaRPr lang="en-US" sz="2350" dirty="0"/>
          </a:p>
        </p:txBody>
      </p:sp>
      <p:sp>
        <p:nvSpPr>
          <p:cNvPr id="5" name="Text 2"/>
          <p:cNvSpPr/>
          <p:nvPr/>
        </p:nvSpPr>
        <p:spPr>
          <a:xfrm>
            <a:off x="787479" y="5861090"/>
            <a:ext cx="6253282" cy="10801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We observe a normal distribution with a tendency of the mass to get richer as the market prices go up, and poorer when it goes down.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7259" y="1834396"/>
            <a:ext cx="5699165" cy="313277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223772" y="5220295"/>
            <a:ext cx="3000137" cy="3750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50"/>
              </a:lnSpc>
              <a:buNone/>
            </a:pPr>
            <a:r>
              <a:rPr lang="en-US" sz="23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BTC Price Over Time</a:t>
            </a:r>
            <a:endParaRPr lang="en-US" sz="2350" dirty="0"/>
          </a:p>
        </p:txBody>
      </p:sp>
      <p:sp>
        <p:nvSpPr>
          <p:cNvPr id="8" name="Text 4"/>
          <p:cNvSpPr/>
          <p:nvPr/>
        </p:nvSpPr>
        <p:spPr>
          <a:xfrm>
            <a:off x="7597259" y="5820251"/>
            <a:ext cx="6253282" cy="7200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The BTC price graph shows high volatility with sharp rises and drops.</a:t>
            </a:r>
            <a:endParaRPr lang="en-US" sz="1750" dirty="0"/>
          </a:p>
        </p:txBody>
      </p:sp>
      <p:sp>
        <p:nvSpPr>
          <p:cNvPr id="9" name="Text 5"/>
          <p:cNvSpPr/>
          <p:nvPr/>
        </p:nvSpPr>
        <p:spPr>
          <a:xfrm>
            <a:off x="7597259" y="6742748"/>
            <a:ext cx="6253282" cy="7200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This suggests varied trading strategies, with some traders handling volatility better than others.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2025-01-31T21:06:49Z</dcterms:created>
  <dcterms:modified xsi:type="dcterms:W3CDTF">2025-01-31T21:06:49Z</dcterms:modified>
</cp:coreProperties>
</file>